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5" r:id="rId3"/>
    <p:sldId id="263" r:id="rId4"/>
    <p:sldId id="259" r:id="rId5"/>
    <p:sldId id="260" r:id="rId6"/>
    <p:sldId id="261" r:id="rId7"/>
    <p:sldId id="262" r:id="rId8"/>
    <p:sldId id="264" r:id="rId9"/>
    <p:sldId id="266" r:id="rId10"/>
    <p:sldId id="267" r:id="rId11"/>
    <p:sldId id="270" r:id="rId12"/>
    <p:sldId id="268" r:id="rId13"/>
    <p:sldId id="271" r:id="rId14"/>
    <p:sldId id="272" r:id="rId15"/>
    <p:sldId id="276" r:id="rId16"/>
    <p:sldId id="273" r:id="rId17"/>
    <p:sldId id="277" r:id="rId18"/>
    <p:sldId id="274" r:id="rId19"/>
    <p:sldId id="258" r:id="rId20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F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49"/>
    <p:restoredTop sz="96405"/>
  </p:normalViewPr>
  <p:slideViewPr>
    <p:cSldViewPr snapToGrid="0" snapToObjects="1">
      <p:cViewPr varScale="1">
        <p:scale>
          <a:sx n="152" d="100"/>
          <a:sy n="152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A5B91-78B6-7746-BB9F-69DF4F6BC656}" type="datetimeFigureOut">
              <a:rPr lang="en-CN" smtClean="0"/>
              <a:t>2021/11/18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DC759-010B-614E-8E08-147BB1C16A8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99354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6B75E-0BBD-B249-86EE-FE00CCB3A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4F26B2-8EC9-834B-8EC7-1DA74082A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BFDE9-90E4-CE46-9E2A-A5810678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94AD2-8793-5745-8DB7-A996679DF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DF16A-DF9B-7F4E-8B6A-F5E5BE1B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‹#›</a:t>
            </a:fld>
            <a:endParaRPr lang="en-C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DFBE086-A1C7-0547-8923-A5FCF0C015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906" y="5480681"/>
            <a:ext cx="2974187" cy="124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46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D53C1-235C-4F44-B6E2-46E1C1A8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2C924-D244-6540-B8AA-62732502A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71FBB-60C2-8A48-882F-D66ED985E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731BE-E956-4744-9FEA-80D863851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4FCA2-EA5F-9B4C-A52F-011E9CC1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604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494DFC-46B9-E14C-8180-CA818822C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E48311-B1C9-CB43-88E3-9026B91D9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31DAC-0F05-484A-8F4F-B34EB646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29960-8E09-4A41-B89D-21807C7AA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1234F-4E84-A24B-82AD-904F6BC5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39183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A2680-EF9A-6B48-ADE2-85C9ADD6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08623-6E90-454A-A7C7-F0F90A763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7C6-F577-2443-9ABB-EF5B11A3A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5A0A9-55A0-5844-953C-F8761F6BB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906E1-09E4-EC4E-9193-4153DE02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4057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8EAE-9952-D949-9F8D-4E0E14A44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43FAA-0BC2-F342-AFF3-0904E2737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03A49-4DE8-3144-AC78-91785BA5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B2984-CE4D-AE43-96AF-8C5437F32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2CFD3-06AD-0D4A-BEB3-BBCC9F13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90766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86D5-B66C-CF45-96BB-9F128B77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D5C12-3336-A144-B618-95D87094FB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23679-301E-3E43-AF50-78DD0A6D5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29E84-8F2F-8041-872A-338DB4C66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7706F-0E15-FB40-8D6C-1A52D7A4A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AB5F0-B9B7-2943-8481-65B15BC9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78321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4FB1-5091-4940-BB56-B1117A159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52053-6EE2-804F-B888-ED4D0028F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AAA2B-21CE-504C-8113-3BA099160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FD141C-D9FB-A843-A9DE-83F6DE5C2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31868-E2F2-E541-980A-297A53B141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72706F-E081-2B4A-A71F-4DCF34E70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9A97E0-2F64-D64F-B055-B22F4A883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4541FF-0FA7-F74E-B0C9-5D236FA66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15499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62190-C492-0044-B3A5-23A6D3DA0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6B75B3-12A8-554C-8F97-50D8DDF70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BB7E5-60C5-B840-9184-3F792FF4C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1894E7-3802-C844-863E-4D70F028A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49994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A9AFA8-B70E-A14D-8A53-E59EC0432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CC428-C8AD-E246-83E1-70512301D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678E9-DFA9-9A43-982F-B6AE14049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91239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AF888-83CF-564A-A6FB-76B53CB40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00C20-D280-E346-9CA1-8F3D32B38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99B69-6977-CF4E-902D-2852FA03F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1C42A-4573-DE4B-A19D-EB9A02DF0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5901D-C231-854F-973C-D9EA2085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0E7B7-B6BA-BC42-97CC-80143D862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7572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134CE-7089-244C-AACE-3EC0E9FDC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1C0E8A-6007-C749-BF04-769C70E28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BFB92-C23B-594C-87B1-EED3214A8F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6C0CA-3008-D348-B3FE-EC6D97D2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EDE82-39FE-FE48-961F-364E6B941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4FE81-51CB-6A4E-8185-578A1FDBF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55280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4E7C38-11B7-BA48-9566-DD2D47C87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78E56-7064-434B-8309-2B55A973D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31817"/>
            <a:ext cx="10515600" cy="5245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08463-3549-AC44-B807-B7F8B8435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11/18/2021</a:t>
            </a:r>
            <a:endParaRPr lang="en-C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04331-ABA6-064B-8B47-EE46154ADD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E8ABF-43FE-714B-BD94-7496890828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1CBBE62-CCC2-A542-BE7D-E1F6B217639A}" type="slidenum">
              <a:rPr lang="en-CN" smtClean="0"/>
              <a:pPr/>
              <a:t>‹#›</a:t>
            </a:fld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D52C34-9E07-C748-B91C-D1A3C7A2BB3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-3361"/>
            <a:ext cx="839765" cy="684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3A784A-FDA7-6742-AF08-C96C46DE512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91691" y="-1270"/>
            <a:ext cx="1900309" cy="68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6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accelerated-molecular-simulation-using-deep-potential-workflow-with-ngc/" TargetMode="External"/><Relationship Id="rId7" Type="http://schemas.openxmlformats.org/officeDocument/2006/relationships/hyperlink" Target="mailto:yifanl@princeton.edu" TargetMode="External"/><Relationship Id="rId2" Type="http://schemas.openxmlformats.org/officeDocument/2006/relationships/hyperlink" Target="https://github.com/CSIprinceton/workshop-july-202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github.com/deepmodeling/SC21_DP_Tutoria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3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12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2.png"/><Relationship Id="rId4" Type="http://schemas.openxmlformats.org/officeDocument/2006/relationships/image" Target="../media/image160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9005A-D3E4-7B46-93CB-56121330D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1250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N" sz="4400" dirty="0"/>
              <a:t>From Deep Potential to DeePMD-kit, to Deepmodeling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F2B56D-F9F5-B54F-8316-E4FFECFB6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18965"/>
            <a:ext cx="9144000" cy="109369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CN" dirty="0"/>
              <a:t>Yifan Li, yifanl@princeton.edu</a:t>
            </a:r>
          </a:p>
          <a:p>
            <a:pPr>
              <a:lnSpc>
                <a:spcPct val="100000"/>
              </a:lnSpc>
            </a:pPr>
            <a:r>
              <a:rPr lang="en-CN" dirty="0"/>
              <a:t>11/18/2021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A9646-1323-3846-81DB-BB42B0E8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0840"/>
            <a:ext cx="1524000" cy="197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85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720D2-4A12-0A47-8BD6-C1BA65E77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Network Structure of the Model (IV)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DA092-5D8B-BB40-A669-6E3F6736F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Fitting net</a:t>
            </a:r>
          </a:p>
          <a:p>
            <a:endParaRPr lang="en-CN" dirty="0"/>
          </a:p>
          <a:p>
            <a:endParaRPr lang="en-CN" dirty="0"/>
          </a:p>
          <a:p>
            <a:r>
              <a:rPr lang="en-CN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201E7-2FD9-AA4A-A1BE-A019DD484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42514-8C8A-0F49-91C2-84D62246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10</a:t>
            </a:fld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A5CAD1-1070-2A41-916B-4F07B13A0E29}"/>
                  </a:ext>
                </a:extLst>
              </p:cNvPr>
              <p:cNvSpPr/>
              <p:nvPr/>
            </p:nvSpPr>
            <p:spPr>
              <a:xfrm>
                <a:off x="1761532" y="2394391"/>
                <a:ext cx="15715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pc="150" noProof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pc="150" noProof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i="1" spc="150" noProof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 spc="150" noProof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pc="150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zh-CN" i="1" spc="150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 spc="150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pc="150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altLang="zh-CN" i="1" spc="150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 spc="150" noProof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pc="150" noProof="1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A5CAD1-1070-2A41-916B-4F07B13A0E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32" y="2394391"/>
                <a:ext cx="1571584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4FE84B3-5A09-934B-BA62-8895FB76D1D4}"/>
              </a:ext>
            </a:extLst>
          </p:cNvPr>
          <p:cNvSpPr/>
          <p:nvPr/>
        </p:nvSpPr>
        <p:spPr>
          <a:xfrm>
            <a:off x="1112848" y="1629888"/>
            <a:ext cx="27695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Descriptor </a:t>
            </a: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A44C59-D3D0-9347-AACC-42E38E6EDEE5}"/>
                  </a:ext>
                </a:extLst>
              </p:cNvPr>
              <p:cNvSpPr/>
              <p:nvPr/>
            </p:nvSpPr>
            <p:spPr>
              <a:xfrm>
                <a:off x="1354484" y="1977163"/>
                <a:ext cx="10650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kern="0" spc="15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Arial" panose="020B0604020202090204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0" i="1" kern="0" spc="15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Arial" panose="020B0604020202090204"/>
                                </a:rPr>
                              </m:ctrlPr>
                            </m:sSubPr>
                            <m:e>
                              <m:r>
                                <a:rPr lang="en-US" altLang="zh-CN" b="0" i="1" kern="0" spc="15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Arial" panose="020B0604020202090204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b="0" i="1" kern="0" spc="15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Arial" panose="020B0604020202090204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kern="0" spc="15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Arial" panose="020B0604020202090204"/>
                            </a:rPr>
                            <m:t>×</m:t>
                          </m:r>
                          <m:r>
                            <a:rPr lang="en-US" altLang="zh-CN" b="0" i="1" kern="0" spc="15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Arial" panose="020B0604020202090204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0" kern="0" spc="15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Arial" panose="020B0604020202090204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A44C59-D3D0-9347-AACC-42E38E6EDE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484" y="1977163"/>
                <a:ext cx="106509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ACA2B94-1D01-BE42-8ACB-4F67FEFA9385}"/>
              </a:ext>
            </a:extLst>
          </p:cNvPr>
          <p:cNvSpPr/>
          <p:nvPr/>
        </p:nvSpPr>
        <p:spPr>
          <a:xfrm>
            <a:off x="2935867" y="1981303"/>
            <a:ext cx="724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scalar</a:t>
            </a:r>
          </a:p>
        </p:txBody>
      </p:sp>
      <p:pic>
        <p:nvPicPr>
          <p:cNvPr id="10" name="图片 15">
            <a:extLst>
              <a:ext uri="{FF2B5EF4-FFF2-40B4-BE49-F238E27FC236}">
                <a16:creationId xmlns:a16="http://schemas.microsoft.com/office/drawing/2014/main" id="{33B62F24-48B0-1843-A2CC-223DA1AE3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25" y="3785093"/>
            <a:ext cx="3819326" cy="1962709"/>
          </a:xfrm>
          <a:prstGeom prst="rect">
            <a:avLst/>
          </a:prstGeom>
        </p:spPr>
      </p:pic>
      <p:pic>
        <p:nvPicPr>
          <p:cNvPr id="11" name="图片 7">
            <a:extLst>
              <a:ext uri="{FF2B5EF4-FFF2-40B4-BE49-F238E27FC236}">
                <a16:creationId xmlns:a16="http://schemas.microsoft.com/office/drawing/2014/main" id="{5E8089EB-4981-6D4C-ACCB-1D4D7DC55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576" y="2810823"/>
            <a:ext cx="3948624" cy="3682051"/>
          </a:xfrm>
          <a:prstGeom prst="rect">
            <a:avLst/>
          </a:prstGeom>
        </p:spPr>
      </p:pic>
      <p:pic>
        <p:nvPicPr>
          <p:cNvPr id="12" name="图片 2">
            <a:extLst>
              <a:ext uri="{FF2B5EF4-FFF2-40B4-BE49-F238E27FC236}">
                <a16:creationId xmlns:a16="http://schemas.microsoft.com/office/drawing/2014/main" id="{E1EEC9DF-C793-D44F-98C7-603E98DBD4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51" y="1059691"/>
            <a:ext cx="2133497" cy="1334700"/>
          </a:xfrm>
          <a:prstGeom prst="rect">
            <a:avLst/>
          </a:prstGeom>
        </p:spPr>
      </p:pic>
      <p:pic>
        <p:nvPicPr>
          <p:cNvPr id="13" name="图片 5">
            <a:extLst>
              <a:ext uri="{FF2B5EF4-FFF2-40B4-BE49-F238E27FC236}">
                <a16:creationId xmlns:a16="http://schemas.microsoft.com/office/drawing/2014/main" id="{CFE3ED09-C892-0B4D-941F-2AE4190852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198" y="886941"/>
            <a:ext cx="3527335" cy="156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5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95158-446D-2643-A0CA-ADEA2429C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Network stucture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E63B43-7EDA-C64E-8B6F-DF8B90F87C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31816"/>
                <a:ext cx="10515600" cy="5561057"/>
              </a:xfrm>
            </p:spPr>
            <p:txBody>
              <a:bodyPr>
                <a:normAutofit/>
              </a:bodyPr>
              <a:lstStyle/>
              <a:p>
                <a:r>
                  <a:rPr lang="en-CN" dirty="0"/>
                  <a:t>Embedding net: scalar </a:t>
                </a:r>
                <a:r>
                  <a:rPr lang="en-CN" dirty="0">
                    <a:sym typeface="Wingdings" pitchFamily="2" charset="2"/>
                  </a:rPr>
                  <a:t> </a:t>
                </a:r>
                <a:r>
                  <a:rPr lang="en-CN" i="1" dirty="0">
                    <a:sym typeface="Wingdings" pitchFamily="2" charset="2"/>
                  </a:rPr>
                  <a:t>M</a:t>
                </a:r>
                <a:r>
                  <a:rPr lang="en-CN" baseline="-25000" dirty="0">
                    <a:sym typeface="Wingdings" pitchFamily="2" charset="2"/>
                  </a:rPr>
                  <a:t>1</a:t>
                </a:r>
                <a:endParaRPr lang="en-CN" baseline="-25000" dirty="0"/>
              </a:p>
              <a:p>
                <a:pPr lvl="1"/>
                <a:r>
                  <a:rPr lang="en-CN" dirty="0"/>
                  <a:t>a 3-layer perceptron with number of neurons being [</a:t>
                </a:r>
                <a:r>
                  <a:rPr lang="en-CN" i="1" dirty="0"/>
                  <a:t>n</a:t>
                </a:r>
                <a:r>
                  <a:rPr lang="en-CN" dirty="0"/>
                  <a:t>, 2</a:t>
                </a:r>
                <a:r>
                  <a:rPr lang="en-CN" i="1" dirty="0"/>
                  <a:t>n</a:t>
                </a:r>
                <a:r>
                  <a:rPr lang="en-CN" dirty="0"/>
                  <a:t>, 4</a:t>
                </a:r>
                <a:r>
                  <a:rPr lang="en-CN" i="1" dirty="0"/>
                  <a:t>n</a:t>
                </a:r>
                <a:r>
                  <a:rPr lang="en-CN" dirty="0"/>
                  <a:t>]</a:t>
                </a:r>
              </a:p>
              <a:p>
                <a:pPr lvl="1"/>
                <a:r>
                  <a:rPr lang="en-CN" dirty="0"/>
                  <a:t>a typical choice: [25, 50, 100]</a:t>
                </a:r>
              </a:p>
              <a:p>
                <a:pPr lvl="1"/>
                <a:r>
                  <a:rPr lang="en-CN" dirty="0"/>
                  <a:t>number of nets: </a:t>
                </a:r>
              </a:p>
              <a:p>
                <a:pPr lvl="2"/>
                <a:r>
                  <a:rPr lang="en-CN" sz="2000" i="1" dirty="0"/>
                  <a:t>k</a:t>
                </a:r>
                <a:r>
                  <a:rPr lang="en-CN" sz="2000" baseline="30000" dirty="0"/>
                  <a:t>2</a:t>
                </a:r>
                <a:r>
                  <a:rPr lang="en-CN" sz="2000" dirty="0"/>
                  <a:t> if </a:t>
                </a:r>
                <a:r>
                  <a:rPr lang="en-US" altLang="zh-CN" sz="2000" dirty="0" err="1"/>
                  <a:t>type_one_side</a:t>
                </a:r>
                <a:r>
                  <a:rPr lang="en-US" altLang="zh-CN" sz="2000" dirty="0"/>
                  <a:t>=false (</a:t>
                </a:r>
                <a:r>
                  <a:rPr lang="en-US" altLang="zh-CN" sz="2000" i="1" dirty="0"/>
                  <a:t>k</a:t>
                </a:r>
                <a:r>
                  <a:rPr lang="en-US" altLang="zh-CN" sz="2000" dirty="0"/>
                  <a:t> = number of types of atoms)</a:t>
                </a:r>
              </a:p>
              <a:p>
                <a:pPr lvl="2"/>
                <a:r>
                  <a:rPr lang="en-US" sz="2000" i="1" dirty="0"/>
                  <a:t>k</a:t>
                </a:r>
                <a:r>
                  <a:rPr lang="en-US" sz="2000" dirty="0"/>
                  <a:t> is </a:t>
                </a:r>
                <a:r>
                  <a:rPr lang="en-US" altLang="zh-CN" sz="2000" dirty="0" err="1"/>
                  <a:t>type_one_side</a:t>
                </a:r>
                <a:r>
                  <a:rPr lang="en-US" altLang="zh-CN" sz="2000" dirty="0"/>
                  <a:t>=true (</a:t>
                </a:r>
                <a:r>
                  <a:rPr lang="en-US" altLang="zh-CN" sz="2000" i="1" dirty="0"/>
                  <a:t>k</a:t>
                </a:r>
                <a:r>
                  <a:rPr lang="en-US" altLang="zh-CN" sz="2000" dirty="0"/>
                  <a:t> = number of types of neighboring atoms)</a:t>
                </a:r>
                <a:endParaRPr lang="en-CN" sz="2200" dirty="0"/>
              </a:p>
              <a:p>
                <a:r>
                  <a:rPr lang="en-CN" dirty="0"/>
                  <a:t>Fitting net: </a:t>
                </a:r>
                <a:r>
                  <a:rPr lang="en-CN" i="1" dirty="0">
                    <a:sym typeface="Wingdings" pitchFamily="2" charset="2"/>
                  </a:rPr>
                  <a:t>M</a:t>
                </a:r>
                <a:r>
                  <a:rPr lang="en-CN" baseline="-25000" dirty="0">
                    <a:sym typeface="Wingdings" pitchFamily="2" charset="2"/>
                  </a:rPr>
                  <a:t>1 </a:t>
                </a:r>
                <a14:m>
                  <m:oMath xmlns:m="http://schemas.openxmlformats.org/officeDocument/2006/math">
                    <m:r>
                      <a:rPr lang="en-CN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×</m:t>
                    </m:r>
                  </m:oMath>
                </a14:m>
                <a:r>
                  <a:rPr lang="en-CN" i="1" dirty="0">
                    <a:sym typeface="Wingdings" pitchFamily="2" charset="2"/>
                  </a:rPr>
                  <a:t> M</a:t>
                </a:r>
                <a:r>
                  <a:rPr lang="en-CN" baseline="-25000" dirty="0">
                    <a:sym typeface="Wingdings" pitchFamily="2" charset="2"/>
                  </a:rPr>
                  <a:t>2 </a:t>
                </a:r>
                <a:r>
                  <a:rPr lang="en-CN" dirty="0">
                    <a:sym typeface="Wingdings" pitchFamily="2" charset="2"/>
                  </a:rPr>
                  <a:t> scalar</a:t>
                </a:r>
                <a:endParaRPr lang="en-CN" dirty="0"/>
              </a:p>
              <a:p>
                <a:pPr lvl="1"/>
                <a:r>
                  <a:rPr lang="en-CN" dirty="0"/>
                  <a:t>a 3-layer perceptron with number of neurons being [</a:t>
                </a:r>
                <a:r>
                  <a:rPr lang="en-CN" i="1" dirty="0"/>
                  <a:t>n</a:t>
                </a:r>
                <a:r>
                  <a:rPr lang="en-CN" dirty="0"/>
                  <a:t>,</a:t>
                </a:r>
                <a:r>
                  <a:rPr lang="en-CN" i="1" dirty="0"/>
                  <a:t> n</a:t>
                </a:r>
                <a:r>
                  <a:rPr lang="en-CN" dirty="0"/>
                  <a:t>,</a:t>
                </a:r>
                <a:r>
                  <a:rPr lang="en-CN" i="1" dirty="0"/>
                  <a:t> n</a:t>
                </a:r>
                <a:r>
                  <a:rPr lang="en-CN" dirty="0"/>
                  <a:t>]</a:t>
                </a:r>
              </a:p>
              <a:p>
                <a:pPr lvl="1"/>
                <a:r>
                  <a:rPr lang="en-CN" dirty="0"/>
                  <a:t>number of nets: </a:t>
                </a:r>
                <a:r>
                  <a:rPr lang="en-CN" i="1" dirty="0"/>
                  <a:t>k </a:t>
                </a:r>
                <a:r>
                  <a:rPr lang="en-US" altLang="zh-CN" dirty="0"/>
                  <a:t>(</a:t>
                </a:r>
                <a:r>
                  <a:rPr lang="en-US" altLang="zh-CN" i="1" dirty="0"/>
                  <a:t>k</a:t>
                </a:r>
                <a:r>
                  <a:rPr lang="en-US" altLang="zh-CN" dirty="0"/>
                  <a:t> = number of types </a:t>
                </a:r>
                <a:r>
                  <a:rPr lang="en-US" altLang="zh-CN"/>
                  <a:t>of center </a:t>
                </a:r>
                <a:r>
                  <a:rPr lang="en-US" altLang="zh-CN" dirty="0"/>
                  <a:t>atoms)</a:t>
                </a:r>
                <a:endParaRPr lang="en-CN" i="1" dirty="0"/>
              </a:p>
              <a:p>
                <a:pPr lvl="1"/>
                <a:r>
                  <a:rPr lang="en-CN" dirty="0"/>
                  <a:t>a typical choice: [240, 240, 240] (more parameters than embedding net)</a:t>
                </a:r>
              </a:p>
              <a:p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E63B43-7EDA-C64E-8B6F-DF8B90F87C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31816"/>
                <a:ext cx="10515600" cy="5561057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5A02F-D3DF-B44B-A08A-01F06F0A0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5B6D4A-C397-7748-90FE-E8C542341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9959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32B04-292B-C449-9C87-486BA014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Model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9E2E6-DADE-714E-8FF9-B1FD4C5CC5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N" dirty="0"/>
                  <a:t>Minimize the loss function</a:t>
                </a:r>
              </a:p>
              <a:p>
                <a:endParaRPr lang="en-CN" dirty="0"/>
              </a:p>
              <a:p>
                <a:pPr lvl="1"/>
                <a:endParaRPr lang="en-CN" i="1" dirty="0"/>
              </a:p>
              <a:p>
                <a:pPr lvl="1"/>
                <a:r>
                  <a:rPr lang="en-CN" i="1" dirty="0"/>
                  <a:t>B</a:t>
                </a:r>
                <a:r>
                  <a:rPr lang="en-CN" dirty="0"/>
                  <a:t>: minibatch, with batch size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CN" dirty="0"/>
                  <a:t>: energy of the </a:t>
                </a:r>
                <a:r>
                  <a:rPr lang="en-CN" i="1" dirty="0"/>
                  <a:t>l</a:t>
                </a:r>
                <a:r>
                  <a:rPr lang="en-CN" dirty="0"/>
                  <a:t>-th data, with the predicted value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p>
                    </m:sSubSup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CN" dirty="0"/>
                  <a:t>: force of the </a:t>
                </a:r>
                <a:r>
                  <a:rPr lang="en-CN" i="1" dirty="0"/>
                  <a:t>l</a:t>
                </a:r>
                <a:r>
                  <a:rPr lang="en-CN" dirty="0"/>
                  <a:t>-th data, with the predicted value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p>
                    </m:sSubSup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CN" dirty="0"/>
                  <a:t>: virial of the </a:t>
                </a:r>
                <a:r>
                  <a:rPr lang="en-CN" i="1" dirty="0"/>
                  <a:t>l</a:t>
                </a:r>
                <a:r>
                  <a:rPr lang="en-CN" dirty="0"/>
                  <a:t>-th data, with the predicted value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sup>
                    </m:sSubSup>
                  </m:oMath>
                </a14:m>
                <a:endParaRPr lang="en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sub>
                    </m:sSub>
                  </m:oMath>
                </a14:m>
                <a:r>
                  <a:rPr lang="en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CN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</m:oMath>
                </a14:m>
                <a:r>
                  <a:rPr lang="en-CN" dirty="0"/>
                  <a:t> are tunable prefactors</a:t>
                </a:r>
              </a:p>
              <a:p>
                <a:pPr lvl="1"/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9E2E6-DADE-714E-8FF9-B1FD4C5CC5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350AB-D6CA-EC4D-B331-C836C629B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2E183F-A530-624E-8553-D810832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12</a:t>
            </a:fld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372BA3-0595-6A44-AEBA-34074D046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188" y="1763758"/>
            <a:ext cx="8731623" cy="94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2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F6855-7C5D-B142-985D-92256007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DeePMD-kit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724D2-1005-3547-B6F3-7607F415E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v2.0.3 released on Oct. 14, 2021</a:t>
            </a:r>
          </a:p>
          <a:p>
            <a:r>
              <a:rPr lang="en-CN" dirty="0"/>
              <a:t>Now supports LAMMPS, GROMACS, OPENMM, and i-PI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9CC45-1278-A648-A9BC-CD15847C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788EE0-D630-7343-BCBC-8A5D52F0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13</a:t>
            </a:fld>
            <a:endParaRPr lang="en-CN"/>
          </a:p>
        </p:txBody>
      </p:sp>
      <p:pic>
        <p:nvPicPr>
          <p:cNvPr id="6" name="图片 3">
            <a:extLst>
              <a:ext uri="{FF2B5EF4-FFF2-40B4-BE49-F238E27FC236}">
                <a16:creationId xmlns:a16="http://schemas.microsoft.com/office/drawing/2014/main" id="{A7431684-E403-5345-B777-D215EE146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76" y="2176485"/>
            <a:ext cx="8511980" cy="412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18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75E2D-E4B0-624E-A21E-2F17E156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Input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88254-C4FC-EB4F-B9A0-96F476C9E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Embedding net and fitting net</a:t>
            </a:r>
          </a:p>
          <a:p>
            <a:pPr marL="0" indent="0">
              <a:buNone/>
            </a:pPr>
            <a:endParaRPr lang="en-CN" dirty="0"/>
          </a:p>
          <a:p>
            <a:pPr marL="0" indent="0">
              <a:buNone/>
            </a:pPr>
            <a:br>
              <a:rPr lang="en-CN" dirty="0"/>
            </a:br>
            <a:endParaRPr lang="en-CN" dirty="0"/>
          </a:p>
          <a:p>
            <a:pPr marL="0" indent="0">
              <a:buNone/>
            </a:pPr>
            <a:endParaRPr lang="en-CN" dirty="0"/>
          </a:p>
          <a:p>
            <a:r>
              <a:rPr lang="en-CN" dirty="0"/>
              <a:t>Training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71570-7F65-2F40-B243-B6AFD8009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166F0-4739-E846-98D4-199ABDA90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14</a:t>
            </a:fld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965518-8815-CA41-921B-7CC77BA63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350"/>
          <a:stretch/>
        </p:blipFill>
        <p:spPr>
          <a:xfrm>
            <a:off x="838200" y="1499579"/>
            <a:ext cx="3472069" cy="268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C26FEE-D5C9-934A-B464-133C195B2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79"/>
          <a:stretch/>
        </p:blipFill>
        <p:spPr>
          <a:xfrm>
            <a:off x="4814716" y="1499579"/>
            <a:ext cx="4359636" cy="1855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711258-E421-3041-8904-C369E825F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709"/>
          <a:stretch/>
        </p:blipFill>
        <p:spPr>
          <a:xfrm>
            <a:off x="3392160" y="4321896"/>
            <a:ext cx="3493631" cy="19508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552DE0-CFC5-9442-8D99-33905E77A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566"/>
          <a:stretch/>
        </p:blipFill>
        <p:spPr>
          <a:xfrm>
            <a:off x="6994534" y="4321896"/>
            <a:ext cx="2748059" cy="195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72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D6558-FC52-2A4A-A014-FBF0CC20B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Training Input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56C78-42D5-FA42-AE5B-1600C9DAB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Specifying dataset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r>
              <a:rPr lang="en-CN" dirty="0"/>
              <a:t>Training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46592-8783-6448-A4FF-AA07A2D06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FB07F-6CEA-184B-8D62-0FD600764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15</a:t>
            </a:fld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15F38F-4755-3042-A06C-31873BB5A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80"/>
          <a:stretch/>
        </p:blipFill>
        <p:spPr>
          <a:xfrm>
            <a:off x="2045447" y="1576373"/>
            <a:ext cx="8101105" cy="2848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9E4FB0-8C65-2A4B-8084-F4A17BB93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14" y="4732013"/>
            <a:ext cx="3079772" cy="198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74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66E1-7A76-E142-B90C-8619CD5A4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A Typical Workflow of Using DeePMD-kit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67A68-847A-2146-B01C-3B7777F03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N" dirty="0"/>
              <a:t>Generate training data: first-principle calculations / DP-GEN</a:t>
            </a:r>
          </a:p>
          <a:p>
            <a:r>
              <a:rPr lang="en-CN" dirty="0"/>
              <a:t>Convert data format: dpdata</a:t>
            </a:r>
          </a:p>
          <a:p>
            <a:r>
              <a:rPr lang="en-CN" dirty="0"/>
              <a:t>Train and freeze the model: dp train, dp freeze</a:t>
            </a:r>
          </a:p>
          <a:p>
            <a:r>
              <a:rPr lang="en-CN" dirty="0"/>
              <a:t>Test the model: dp test</a:t>
            </a:r>
          </a:p>
          <a:p>
            <a:r>
              <a:rPr lang="en-CN" dirty="0"/>
              <a:t>Compress the model: dp compress</a:t>
            </a:r>
          </a:p>
          <a:p>
            <a:r>
              <a:rPr lang="en-CN" dirty="0"/>
              <a:t>Run molecular dynamics and compute properties of interest: lmp / gmx / …</a:t>
            </a:r>
          </a:p>
          <a:p>
            <a:r>
              <a:rPr lang="en-CN" dirty="0"/>
              <a:t>Hands-on session! : )</a:t>
            </a:r>
          </a:p>
          <a:p>
            <a:pPr lvl="1"/>
            <a:r>
              <a:rPr lang="en-US" dirty="0"/>
              <a:t>Download data and model: explore DP Library!</a:t>
            </a:r>
          </a:p>
          <a:p>
            <a:pPr marL="457200" lvl="1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dplibrary.deepmd.net</a:t>
            </a:r>
            <a:r>
              <a:rPr lang="en-US" dirty="0"/>
              <a:t>//#/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B49A-3340-C142-BF53-B09C76CD6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EDE16-7485-2E47-815E-6E883CFAD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3436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3B7F-73A4-E54F-89BE-AE5C82C45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62D42-905E-A84D-98F6-7ABD62CAA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CN" dirty="0"/>
              <a:t>A Hands-on tutorial: </a:t>
            </a:r>
            <a:r>
              <a:rPr lang="en-US" dirty="0">
                <a:hlinkClick r:id="rId2"/>
              </a:rPr>
              <a:t>https://github.com/CSIprinceton/workshop-july-2020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day1: DP-GEN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day2: DP + PLUMED</a:t>
            </a:r>
          </a:p>
          <a:p>
            <a:pPr>
              <a:lnSpc>
                <a:spcPct val="100000"/>
              </a:lnSpc>
            </a:pPr>
            <a:r>
              <a:rPr lang="en-US" dirty="0"/>
              <a:t>A Tutorial blog specifically for graphene: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3"/>
              </a:rPr>
              <a:t>https://developer.nvidia.com/blog/accelerated-molecular-simulation-using-deep-potential-workflow-with-ngc/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hlinkClick r:id="rId4"/>
              </a:rPr>
              <a:t>https://github.com/deepmodeling/SC21_DP_Tutorial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EFEC-158A-7F44-A338-119FA4B2E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361BF-C6F6-3D46-A1C2-040D36941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17</a:t>
            </a:fld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A35BFB-DC2C-B14A-8FBB-E87E205EF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06" y="3710758"/>
            <a:ext cx="6035511" cy="2622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D58C1E-0E77-5742-8C9F-6B371E2CB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3711" y="3720875"/>
            <a:ext cx="4404946" cy="2640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2505F6-81BC-F344-92D5-20872F446241}"/>
              </a:ext>
            </a:extLst>
          </p:cNvPr>
          <p:cNvSpPr txBox="1"/>
          <p:nvPr/>
        </p:nvSpPr>
        <p:spPr>
          <a:xfrm>
            <a:off x="6271156" y="2173261"/>
            <a:ext cx="561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 me at </a:t>
            </a:r>
            <a:r>
              <a:rPr lang="en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yifanl@princeton.edu</a:t>
            </a:r>
            <a:r>
              <a:rPr lang="en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any questions!</a:t>
            </a:r>
          </a:p>
        </p:txBody>
      </p:sp>
    </p:spTree>
    <p:extLst>
      <p:ext uri="{BB962C8B-B14F-4D97-AF65-F5344CB8AC3E}">
        <p14:creationId xmlns:p14="http://schemas.microsoft.com/office/powerpoint/2010/main" val="128772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77498-3039-A94A-965C-A2C39BC5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DeepModeling Community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7CB33C-F3BA-B348-B22E-C4046516E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7270" y="931863"/>
            <a:ext cx="6497460" cy="5245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1B8CB-4FA0-7846-8755-EFFF74C55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83C6B-7629-BC4E-92F7-B5593C5E4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92747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C9B58-5995-9B4B-80B3-10CD8849B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Original Literatures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E3F5D-6EE2-4543-B8B0-483E962BD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N" sz="1800" dirty="0"/>
              <a:t>Deep potential model:</a:t>
            </a:r>
          </a:p>
          <a:p>
            <a:pPr lvl="1"/>
            <a:r>
              <a:rPr lang="en-CN" sz="1400" dirty="0"/>
              <a:t>Han et al, </a:t>
            </a:r>
            <a:r>
              <a:rPr lang="en-US" sz="1400" dirty="0" err="1"/>
              <a:t>Commun</a:t>
            </a:r>
            <a:r>
              <a:rPr lang="en-US" sz="1400" dirty="0"/>
              <a:t>. </a:t>
            </a:r>
            <a:r>
              <a:rPr lang="en-US" sz="1400" dirty="0" err="1"/>
              <a:t>Comput</a:t>
            </a:r>
            <a:r>
              <a:rPr lang="en-US" sz="1400" dirty="0"/>
              <a:t>. Phys. (2018) Deep Potential: A General Representation of a Many-Body Potential Energy Surface</a:t>
            </a:r>
          </a:p>
          <a:p>
            <a:pPr lvl="1"/>
            <a:r>
              <a:rPr lang="en-CN" sz="1400" dirty="0"/>
              <a:t>Zhang et al, </a:t>
            </a:r>
            <a:r>
              <a:rPr lang="en-US" sz="1400" dirty="0"/>
              <a:t>Adv. Neural Inf. Process. Syst. (2018) End-to-end symmetry preserving inter-atomic potential energy model for finite and extended systems</a:t>
            </a:r>
          </a:p>
          <a:p>
            <a:pPr lvl="1"/>
            <a:r>
              <a:rPr lang="en-US" sz="1400" dirty="0"/>
              <a:t>Zhang et al, Phys. Rev. Lett. (2018) Deep Potential Molecular Dynamics: A Scalable Model with the Accuracy of Quantum Mechanics</a:t>
            </a:r>
          </a:p>
          <a:p>
            <a:pPr lvl="1"/>
            <a:r>
              <a:rPr lang="en-US" sz="1400" dirty="0"/>
              <a:t>Lu et al, </a:t>
            </a:r>
            <a:r>
              <a:rPr lang="en-US" sz="1400" dirty="0" err="1"/>
              <a:t>arXiv</a:t>
            </a:r>
            <a:r>
              <a:rPr lang="en-US" sz="1400" dirty="0"/>
              <a:t> (2021) DP Train, then DP Compress: Model Compression in Deep Potential Molecular Dynamics</a:t>
            </a:r>
            <a:endParaRPr lang="en-CN" sz="1400" dirty="0"/>
          </a:p>
          <a:p>
            <a:r>
              <a:rPr lang="en-CN" sz="1800" dirty="0"/>
              <a:t>DeePMD-kit software:</a:t>
            </a:r>
          </a:p>
          <a:p>
            <a:pPr lvl="1"/>
            <a:r>
              <a:rPr lang="en-CN" sz="1400" dirty="0"/>
              <a:t>Wang et al, </a:t>
            </a:r>
            <a:r>
              <a:rPr lang="en-US" sz="1400" dirty="0" err="1"/>
              <a:t>Comput</a:t>
            </a:r>
            <a:r>
              <a:rPr lang="en-US" sz="1400" dirty="0"/>
              <a:t>. Phys. </a:t>
            </a:r>
            <a:r>
              <a:rPr lang="en-US" sz="1400" dirty="0" err="1"/>
              <a:t>Commun</a:t>
            </a:r>
            <a:r>
              <a:rPr lang="en-US" sz="1400" dirty="0"/>
              <a:t>. (2018) </a:t>
            </a:r>
            <a:r>
              <a:rPr lang="en-US" sz="1400" dirty="0" err="1"/>
              <a:t>DeePMD</a:t>
            </a:r>
            <a:r>
              <a:rPr lang="en-US" sz="1400" dirty="0"/>
              <a:t>-kit: A deep learning package for many-body potential energy representation and molecular dynamics</a:t>
            </a:r>
          </a:p>
          <a:p>
            <a:pPr lvl="1"/>
            <a:r>
              <a:rPr lang="en-US" sz="1400" dirty="0" err="1"/>
              <a:t>github</a:t>
            </a:r>
            <a:r>
              <a:rPr lang="en-US" sz="1400" dirty="0"/>
              <a:t>: 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deepmodeling</a:t>
            </a:r>
            <a:r>
              <a:rPr lang="en-US" sz="1400" dirty="0"/>
              <a:t>/</a:t>
            </a:r>
            <a:r>
              <a:rPr lang="en-US" sz="1400" dirty="0" err="1"/>
              <a:t>deepmd</a:t>
            </a:r>
            <a:r>
              <a:rPr lang="en-US" sz="1400" dirty="0"/>
              <a:t>-kit</a:t>
            </a:r>
          </a:p>
          <a:p>
            <a:pPr lvl="1"/>
            <a:r>
              <a:rPr lang="en-US" sz="1400" dirty="0"/>
              <a:t>Documentation: https://</a:t>
            </a:r>
            <a:r>
              <a:rPr lang="en-US" sz="1400" dirty="0" err="1"/>
              <a:t>docs.deepmodeling.org</a:t>
            </a:r>
            <a:r>
              <a:rPr lang="en-US" sz="1400" dirty="0"/>
              <a:t>/projects/</a:t>
            </a:r>
            <a:r>
              <a:rPr lang="en-US" sz="1400" dirty="0" err="1"/>
              <a:t>deepmd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/master/</a:t>
            </a:r>
          </a:p>
          <a:p>
            <a:r>
              <a:rPr lang="en-CN" sz="1800" dirty="0"/>
              <a:t>DP-GEN</a:t>
            </a:r>
            <a:r>
              <a:rPr lang="en-US" sz="1800" dirty="0"/>
              <a:t>, a concurrent learning scheme to generate training data</a:t>
            </a:r>
            <a:r>
              <a:rPr lang="en-CN" sz="1800" dirty="0"/>
              <a:t>:</a:t>
            </a:r>
          </a:p>
          <a:p>
            <a:pPr lvl="1"/>
            <a:r>
              <a:rPr lang="en-CN" sz="1400" dirty="0"/>
              <a:t>Zhang et al, </a:t>
            </a:r>
            <a:r>
              <a:rPr lang="en-US" sz="1400" dirty="0" err="1"/>
              <a:t>Comput</a:t>
            </a:r>
            <a:r>
              <a:rPr lang="en-US" sz="1400" dirty="0"/>
              <a:t>. Phys. </a:t>
            </a:r>
            <a:r>
              <a:rPr lang="en-US" sz="1400" dirty="0" err="1"/>
              <a:t>Commun</a:t>
            </a:r>
            <a:r>
              <a:rPr lang="en-US" sz="1400" dirty="0"/>
              <a:t>. (2020) DP-GEN: A concurrent learning platform for the generation of reliable deep learning based potential energy models</a:t>
            </a:r>
          </a:p>
          <a:p>
            <a:r>
              <a:rPr lang="en-US" sz="1800" dirty="0" err="1"/>
              <a:t>DeePMD</a:t>
            </a:r>
            <a:r>
              <a:rPr lang="en-US" sz="1800" dirty="0"/>
              <a:t> + HPC:</a:t>
            </a:r>
          </a:p>
          <a:p>
            <a:pPr lvl="1"/>
            <a:r>
              <a:rPr lang="en-US" sz="1400" dirty="0"/>
              <a:t>Jia et al, SC20 (2020) Pushing the Limit of Molecular Dynamics with Ab Initio Accuracy to 100 Million Atoms with Machine Learning</a:t>
            </a:r>
          </a:p>
          <a:p>
            <a:pPr lvl="1"/>
            <a:r>
              <a:rPr lang="en-CN" sz="1400" dirty="0"/>
              <a:t>Lu et al, </a:t>
            </a:r>
            <a:r>
              <a:rPr lang="en-US" sz="1400" dirty="0" err="1"/>
              <a:t>Comput</a:t>
            </a:r>
            <a:r>
              <a:rPr lang="en-US" sz="1400" dirty="0"/>
              <a:t>. Phys. </a:t>
            </a:r>
            <a:r>
              <a:rPr lang="en-US" sz="1400" dirty="0" err="1"/>
              <a:t>Commun</a:t>
            </a:r>
            <a:r>
              <a:rPr lang="en-US" sz="1400" dirty="0"/>
              <a:t>. (2021) 86 PFLOPS Deep Potential Molecular Dynamics simulation of 100 million atoms with ab initio accuracy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18A72-5715-834F-A524-30A704CF5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85430-1DFE-B34B-8A51-360ED6F7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1607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8ED05-13D5-8C4F-8B10-8924E639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Background and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FDD30-654B-A248-B986-86253AB52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1817"/>
            <a:ext cx="6283569" cy="524514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CN" dirty="0"/>
              <a:t>Emperical forcefield: fast but not accurate</a:t>
            </a:r>
          </a:p>
          <a:p>
            <a:pPr>
              <a:lnSpc>
                <a:spcPct val="100000"/>
              </a:lnSpc>
            </a:pPr>
            <a:r>
              <a:rPr lang="en-CN" i="1" dirty="0"/>
              <a:t>ab initio </a:t>
            </a:r>
            <a:r>
              <a:rPr lang="en-CN" dirty="0"/>
              <a:t>molecular dynamics: accurate but slow</a:t>
            </a:r>
          </a:p>
          <a:p>
            <a:pPr>
              <a:lnSpc>
                <a:spcPct val="100000"/>
              </a:lnSpc>
            </a:pPr>
            <a:r>
              <a:rPr lang="en-CN" dirty="0"/>
              <a:t>Deep Potential model: quantum accuracy with linear scaling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03B5A-6613-FF4B-A90D-776A68F27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998EE-08C0-1343-8CD2-43031286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2</a:t>
            </a:fld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524B0-949D-7A44-A316-0D15EC337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68063"/>
            <a:ext cx="4498585" cy="3398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19B6E-29EA-904E-A5CA-ED79650CD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644" y="2870978"/>
            <a:ext cx="4933820" cy="3395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C0424F-A862-9546-9864-5F5B781B8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769" y="136525"/>
            <a:ext cx="3253696" cy="23482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16558B-3A71-594E-8DC2-D5BBFEB7A0FC}"/>
              </a:ext>
            </a:extLst>
          </p:cNvPr>
          <p:cNvSpPr txBox="1"/>
          <p:nvPr/>
        </p:nvSpPr>
        <p:spPr>
          <a:xfrm>
            <a:off x="7121769" y="2384461"/>
            <a:ext cx="325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diagram of water with DP</a:t>
            </a:r>
          </a:p>
        </p:txBody>
      </p:sp>
    </p:spTree>
    <p:extLst>
      <p:ext uri="{BB962C8B-B14F-4D97-AF65-F5344CB8AC3E}">
        <p14:creationId xmlns:p14="http://schemas.microsoft.com/office/powerpoint/2010/main" val="358244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6C6F-1D38-614B-8526-8F1FCF2C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CB4F2-D514-4444-91CA-A4AB87F79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Deep Potential: a deep learning potential energy model</a:t>
            </a:r>
          </a:p>
          <a:p>
            <a:r>
              <a:rPr lang="en-CN" dirty="0"/>
              <a:t>DeePMD-kit: an open-source deep learning package</a:t>
            </a:r>
          </a:p>
          <a:p>
            <a:pPr lvl="1"/>
            <a:r>
              <a:rPr lang="en-CN" dirty="0"/>
              <a:t>Software introduction</a:t>
            </a:r>
          </a:p>
          <a:p>
            <a:pPr lvl="1"/>
            <a:r>
              <a:rPr lang="en-CN" dirty="0"/>
              <a:t>Hands-on tutorial</a:t>
            </a:r>
          </a:p>
          <a:p>
            <a:r>
              <a:rPr lang="en-CN" dirty="0"/>
              <a:t>Deepmodeling: an open and inclusive community to combine machine learning, physical modeling, and cutting-edge computational platforms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DE7F0-33D7-AB4A-97EF-40A397687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F0613-57C8-A545-B05A-EE591AE3F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45749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0EA0-458E-464F-A751-408CB5D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The Symmetry-preserving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AB321-33A6-9644-8EC4-DC5897EAB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  <a:p>
            <a:r>
              <a:rPr lang="en-CN" dirty="0"/>
              <a:t>A good model should preserve the following symmetries:</a:t>
            </a:r>
          </a:p>
          <a:p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BFF7F-7D78-D74F-934B-CA5271DE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30A04-2BF2-1C4D-AAFA-640347693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4</a:t>
            </a:fld>
            <a:endParaRPr lang="en-CN"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10BC3FE8-4E26-7448-A787-F35E1A4C7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61" y="2633060"/>
            <a:ext cx="8659693" cy="3293123"/>
          </a:xfrm>
          <a:prstGeom prst="rect">
            <a:avLst/>
          </a:prstGeom>
        </p:spPr>
      </p:pic>
      <p:pic>
        <p:nvPicPr>
          <p:cNvPr id="7" name="图片 2">
            <a:extLst>
              <a:ext uri="{FF2B5EF4-FFF2-40B4-BE49-F238E27FC236}">
                <a16:creationId xmlns:a16="http://schemas.microsoft.com/office/drawing/2014/main" id="{B22D6827-E777-0D4B-BC40-2A27C50DA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58" y="931817"/>
            <a:ext cx="3699077" cy="676803"/>
          </a:xfrm>
          <a:prstGeom prst="rect">
            <a:avLst/>
          </a:prstGeom>
        </p:spPr>
      </p:pic>
      <p:pic>
        <p:nvPicPr>
          <p:cNvPr id="8" name="图片 3">
            <a:extLst>
              <a:ext uri="{FF2B5EF4-FFF2-40B4-BE49-F238E27FC236}">
                <a16:creationId xmlns:a16="http://schemas.microsoft.com/office/drawing/2014/main" id="{E73A8604-E88B-C943-8833-00D375C5A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46" y="2196274"/>
            <a:ext cx="3490424" cy="416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85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935E-AFC1-A54A-B8C9-950B67FF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Preserveing Symmetries Leads to Lower Training Loss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C7EA4-DFE6-2D46-8DBE-786B51757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A7AA1-9B4C-2940-8E9F-3CF69914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5</a:t>
            </a:fld>
            <a:endParaRPr lang="en-CN"/>
          </a:p>
        </p:txBody>
      </p:sp>
      <p:pic>
        <p:nvPicPr>
          <p:cNvPr id="6" name="图片 3">
            <a:extLst>
              <a:ext uri="{FF2B5EF4-FFF2-40B4-BE49-F238E27FC236}">
                <a16:creationId xmlns:a16="http://schemas.microsoft.com/office/drawing/2014/main" id="{710D895C-338A-FF41-8456-AA41C871B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1598613"/>
            <a:ext cx="99441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34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4A07A-227A-AB4F-B07A-6CBF0093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Model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54BF9-92AB-C949-9F5D-E7A1AD5D4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CN" dirty="0"/>
              <a:t>The total energy is decomposed into atomic contributions:</a:t>
            </a:r>
          </a:p>
          <a:p>
            <a:pPr algn="just"/>
            <a:endParaRPr lang="en-CN" dirty="0"/>
          </a:p>
          <a:p>
            <a:pPr algn="just"/>
            <a:r>
              <a:rPr lang="en-CN" dirty="0"/>
              <a:t>The symmetry-preserving </a:t>
            </a:r>
            <a:r>
              <a:rPr lang="en-CN" dirty="0">
                <a:solidFill>
                  <a:srgbClr val="FF0000"/>
                </a:solidFill>
              </a:rPr>
              <a:t>descriptor</a:t>
            </a:r>
            <a:r>
              <a:rPr lang="en-CN" dirty="0"/>
              <a:t> is constructed by an </a:t>
            </a:r>
            <a:r>
              <a:rPr lang="en-CN" dirty="0">
                <a:solidFill>
                  <a:srgbClr val="FF0000"/>
                </a:solidFill>
              </a:rPr>
              <a:t>embedding net</a:t>
            </a:r>
            <a:r>
              <a:rPr lang="en-CN" dirty="0"/>
              <a:t>, and then the </a:t>
            </a:r>
            <a:r>
              <a:rPr lang="en-CN" dirty="0">
                <a:solidFill>
                  <a:srgbClr val="FF0000"/>
                </a:solidFill>
              </a:rPr>
              <a:t>atomic energy</a:t>
            </a:r>
            <a:r>
              <a:rPr lang="en-CN" dirty="0"/>
              <a:t> is obtained from a </a:t>
            </a:r>
            <a:r>
              <a:rPr lang="en-CN" dirty="0">
                <a:solidFill>
                  <a:srgbClr val="FF0000"/>
                </a:solidFill>
              </a:rPr>
              <a:t>fitting net</a:t>
            </a:r>
            <a:r>
              <a:rPr lang="en-CN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B1CAB-6B7A-6D4A-9E21-1B973E631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DDE0E-3774-BB48-9036-7DEF132F7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6</a:t>
            </a:fld>
            <a:endParaRPr lang="en-CN"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57E729E4-A00F-2740-BBBE-A31902770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8"/>
          <a:stretch/>
        </p:blipFill>
        <p:spPr>
          <a:xfrm>
            <a:off x="4617058" y="1492616"/>
            <a:ext cx="2957884" cy="945784"/>
          </a:xfrm>
          <a:prstGeom prst="rect">
            <a:avLst/>
          </a:prstGeom>
        </p:spPr>
      </p:pic>
      <p:pic>
        <p:nvPicPr>
          <p:cNvPr id="7" name="图片 2">
            <a:extLst>
              <a:ext uri="{FF2B5EF4-FFF2-40B4-BE49-F238E27FC236}">
                <a16:creationId xmlns:a16="http://schemas.microsoft.com/office/drawing/2014/main" id="{9EF838AA-724D-9140-B3CA-AF7EE268FF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73"/>
          <a:stretch/>
        </p:blipFill>
        <p:spPr>
          <a:xfrm>
            <a:off x="4617058" y="4006789"/>
            <a:ext cx="2957884" cy="851694"/>
          </a:xfrm>
          <a:prstGeom prst="rect">
            <a:avLst/>
          </a:prstGeom>
        </p:spPr>
      </p:pic>
      <p:pic>
        <p:nvPicPr>
          <p:cNvPr id="8" name="图片 5">
            <a:extLst>
              <a:ext uri="{FF2B5EF4-FFF2-40B4-BE49-F238E27FC236}">
                <a16:creationId xmlns:a16="http://schemas.microsoft.com/office/drawing/2014/main" id="{8A34706C-A9AE-6846-BAA3-83C4B2D0D1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45"/>
          <a:stretch/>
        </p:blipFill>
        <p:spPr>
          <a:xfrm>
            <a:off x="673708" y="4800932"/>
            <a:ext cx="6134100" cy="746171"/>
          </a:xfrm>
          <a:prstGeom prst="rect">
            <a:avLst/>
          </a:prstGeom>
        </p:spPr>
      </p:pic>
      <p:pic>
        <p:nvPicPr>
          <p:cNvPr id="9" name="图片 5">
            <a:extLst>
              <a:ext uri="{FF2B5EF4-FFF2-40B4-BE49-F238E27FC236}">
                <a16:creationId xmlns:a16="http://schemas.microsoft.com/office/drawing/2014/main" id="{345B0928-F494-0048-8F3E-F3514037BE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0" b="30436"/>
          <a:stretch/>
        </p:blipFill>
        <p:spPr>
          <a:xfrm>
            <a:off x="6057900" y="4735696"/>
            <a:ext cx="6134100" cy="1224776"/>
          </a:xfrm>
          <a:prstGeom prst="rect">
            <a:avLst/>
          </a:prstGeom>
        </p:spPr>
      </p:pic>
      <p:pic>
        <p:nvPicPr>
          <p:cNvPr id="10" name="图片 5">
            <a:extLst>
              <a:ext uri="{FF2B5EF4-FFF2-40B4-BE49-F238E27FC236}">
                <a16:creationId xmlns:a16="http://schemas.microsoft.com/office/drawing/2014/main" id="{7659211E-93FA-BC45-A7C2-2EE376233F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14" r="16459" b="2357"/>
          <a:stretch/>
        </p:blipFill>
        <p:spPr>
          <a:xfrm>
            <a:off x="673708" y="5666548"/>
            <a:ext cx="5124450" cy="58784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DE860BC-E40C-2840-9C82-463B4E0C93DA}"/>
              </a:ext>
            </a:extLst>
          </p:cNvPr>
          <p:cNvSpPr/>
          <p:nvPr/>
        </p:nvSpPr>
        <p:spPr>
          <a:xfrm>
            <a:off x="5159229" y="5547103"/>
            <a:ext cx="411061" cy="8092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60019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31475-C4D7-C64F-97CE-7C952DDED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Network Structure of the Model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72CC-E857-0948-A0E3-313165ED3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Weighting function: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1FB84-0098-4C41-BA45-F25D1BC2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98A08-4D99-2B49-9AA6-70DA75283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7</a:t>
            </a:fld>
            <a:endParaRPr lang="en-CN"/>
          </a:p>
        </p:txBody>
      </p:sp>
      <p:pic>
        <p:nvPicPr>
          <p:cNvPr id="6" name="图片 3">
            <a:extLst>
              <a:ext uri="{FF2B5EF4-FFF2-40B4-BE49-F238E27FC236}">
                <a16:creationId xmlns:a16="http://schemas.microsoft.com/office/drawing/2014/main" id="{68E19DE7-FCA4-904B-A2A5-FF978DB32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02" y="2286610"/>
            <a:ext cx="6417457" cy="1948703"/>
          </a:xfrm>
          <a:prstGeom prst="rect">
            <a:avLst/>
          </a:prstGeom>
        </p:spPr>
      </p:pic>
      <p:pic>
        <p:nvPicPr>
          <p:cNvPr id="7" name="图片 23">
            <a:extLst>
              <a:ext uri="{FF2B5EF4-FFF2-40B4-BE49-F238E27FC236}">
                <a16:creationId xmlns:a16="http://schemas.microsoft.com/office/drawing/2014/main" id="{E3BEF736-E72C-3744-98A0-97091A02D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7" y="4562915"/>
            <a:ext cx="5888286" cy="1614048"/>
          </a:xfrm>
          <a:prstGeom prst="rect">
            <a:avLst/>
          </a:prstGeom>
        </p:spPr>
      </p:pic>
      <p:pic>
        <p:nvPicPr>
          <p:cNvPr id="8" name="图片 11">
            <a:extLst>
              <a:ext uri="{FF2B5EF4-FFF2-40B4-BE49-F238E27FC236}">
                <a16:creationId xmlns:a16="http://schemas.microsoft.com/office/drawing/2014/main" id="{8564407B-8D36-534C-8D9E-5704AB9AD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46721"/>
            <a:ext cx="3860483" cy="366574"/>
          </a:xfrm>
          <a:prstGeom prst="rect">
            <a:avLst/>
          </a:prstGeom>
        </p:spPr>
      </p:pic>
      <p:pic>
        <p:nvPicPr>
          <p:cNvPr id="9" name="图片 15">
            <a:extLst>
              <a:ext uri="{FF2B5EF4-FFF2-40B4-BE49-F238E27FC236}">
                <a16:creationId xmlns:a16="http://schemas.microsoft.com/office/drawing/2014/main" id="{13734BA2-D5F7-ED40-BD4F-C7A66E6F1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255" y="4178769"/>
            <a:ext cx="1875277" cy="339894"/>
          </a:xfrm>
          <a:prstGeom prst="rect">
            <a:avLst/>
          </a:prstGeom>
        </p:spPr>
      </p:pic>
      <p:sp>
        <p:nvSpPr>
          <p:cNvPr id="11" name="矩形 18">
            <a:extLst>
              <a:ext uri="{FF2B5EF4-FFF2-40B4-BE49-F238E27FC236}">
                <a16:creationId xmlns:a16="http://schemas.microsoft.com/office/drawing/2014/main" id="{99C92267-5CF3-DF45-9C51-AFA96CF4E5D9}"/>
              </a:ext>
            </a:extLst>
          </p:cNvPr>
          <p:cNvSpPr/>
          <p:nvPr/>
        </p:nvSpPr>
        <p:spPr>
          <a:xfrm>
            <a:off x="7055105" y="4126201"/>
            <a:ext cx="2807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spc="15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Arial" panose="020B0604020202090204"/>
              </a:rPr>
              <a:t>translational invariance</a:t>
            </a:r>
            <a:endParaRPr lang="zh-CN" altLang="en-US" kern="0" spc="15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Arial" panose="020B0604020202090204"/>
            </a:endParaRPr>
          </a:p>
        </p:txBody>
      </p:sp>
      <p:sp>
        <p:nvSpPr>
          <p:cNvPr id="12" name="矩形 18">
            <a:extLst>
              <a:ext uri="{FF2B5EF4-FFF2-40B4-BE49-F238E27FC236}">
                <a16:creationId xmlns:a16="http://schemas.microsoft.com/office/drawing/2014/main" id="{B9E184FD-C451-2E46-B772-D03F37F0A232}"/>
              </a:ext>
            </a:extLst>
          </p:cNvPr>
          <p:cNvSpPr/>
          <p:nvPr/>
        </p:nvSpPr>
        <p:spPr>
          <a:xfrm>
            <a:off x="7055105" y="5705549"/>
            <a:ext cx="2281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spc="15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Arial" panose="020B0604020202090204"/>
              </a:rPr>
              <a:t>weighting function</a:t>
            </a:r>
            <a:endParaRPr lang="zh-CN" altLang="en-US" kern="0" spc="15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Arial" panose="020B0604020202090204"/>
            </a:endParaRPr>
          </a:p>
        </p:txBody>
      </p:sp>
      <p:pic>
        <p:nvPicPr>
          <p:cNvPr id="13" name="图片 2">
            <a:extLst>
              <a:ext uri="{FF2B5EF4-FFF2-40B4-BE49-F238E27FC236}">
                <a16:creationId xmlns:a16="http://schemas.microsoft.com/office/drawing/2014/main" id="{95B5F15E-895D-6A4C-A67C-D0B21018E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105" y="273666"/>
            <a:ext cx="2133497" cy="1334700"/>
          </a:xfrm>
          <a:prstGeom prst="rect">
            <a:avLst/>
          </a:prstGeom>
        </p:spPr>
      </p:pic>
      <p:pic>
        <p:nvPicPr>
          <p:cNvPr id="14" name="图片 5">
            <a:extLst>
              <a:ext uri="{FF2B5EF4-FFF2-40B4-BE49-F238E27FC236}">
                <a16:creationId xmlns:a16="http://schemas.microsoft.com/office/drawing/2014/main" id="{F6EF1A49-35CC-0B4F-B429-694AF62A2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77" y="1740020"/>
            <a:ext cx="3527335" cy="1562836"/>
          </a:xfrm>
          <a:prstGeom prst="rect">
            <a:avLst/>
          </a:prstGeom>
        </p:spPr>
      </p:pic>
      <p:sp>
        <p:nvSpPr>
          <p:cNvPr id="15" name="矩形 18">
            <a:extLst>
              <a:ext uri="{FF2B5EF4-FFF2-40B4-BE49-F238E27FC236}">
                <a16:creationId xmlns:a16="http://schemas.microsoft.com/office/drawing/2014/main" id="{6264381B-1ADA-414F-8DE4-6E8413B9FC77}"/>
              </a:ext>
            </a:extLst>
          </p:cNvPr>
          <p:cNvSpPr/>
          <p:nvPr/>
        </p:nvSpPr>
        <p:spPr>
          <a:xfrm>
            <a:off x="8865544" y="371720"/>
            <a:ext cx="1832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spc="15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Arial" panose="020B0604020202090204"/>
              </a:rPr>
              <a:t>smooth edition</a:t>
            </a:r>
            <a:endParaRPr lang="zh-CN" altLang="en-US" kern="0" spc="15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Arial" panose="020B060402020209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07AF85-8DD4-6247-9404-DA365025677C}"/>
                  </a:ext>
                </a:extLst>
              </p:cNvPr>
              <p:cNvSpPr/>
              <p:nvPr/>
            </p:nvSpPr>
            <p:spPr>
              <a:xfrm>
                <a:off x="851320" y="1980310"/>
                <a:ext cx="2202975" cy="3954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kern="0" spc="15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Arial" panose="020B0604020202090204"/>
                            </a:rPr>
                          </m:ctrlPr>
                        </m:sSubPr>
                        <m:e>
                          <m:r>
                            <a:rPr lang="en-US" altLang="zh-CN" b="0" i="1" kern="0" spc="15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Arial" panose="020B0604020202090204"/>
                            </a:rPr>
                            <m:t>(</m:t>
                          </m:r>
                          <m:r>
                            <a:rPr lang="en-US" altLang="zh-CN" b="0" i="1" kern="0" spc="15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Arial" panose="020B0604020202090204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kern="0" spc="15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Arial" panose="020B0604020202090204"/>
                            </a:rPr>
                            <m:t>neighbor</m:t>
                          </m:r>
                        </m:sub>
                      </m:sSub>
                      <m:r>
                        <a:rPr lang="en-US" altLang="zh-CN" b="0" i="1" kern="0" spc="15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sym typeface="Arial" panose="020B0604020202090204"/>
                        </a:rPr>
                        <m:t>+1)</m:t>
                      </m:r>
                      <m:r>
                        <a:rPr lang="en-US" altLang="zh-CN" i="1" kern="0" spc="15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sym typeface="Arial" panose="020B0604020202090204"/>
                        </a:rPr>
                        <m:t>×</m:t>
                      </m:r>
                      <m:r>
                        <a:rPr lang="en-US" altLang="zh-CN" b="0" i="1" kern="0" spc="15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sym typeface="Arial" panose="020B0604020202090204"/>
                        </a:rPr>
                        <m:t>3</m:t>
                      </m:r>
                    </m:oMath>
                  </m:oMathPara>
                </a14:m>
                <a:endParaRPr lang="zh-CN" altLang="en-US" kern="0" spc="15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90204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07AF85-8DD4-6247-9404-DA36502567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20" y="1980310"/>
                <a:ext cx="2202975" cy="395493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25">
                <a:extLst>
                  <a:ext uri="{FF2B5EF4-FFF2-40B4-BE49-F238E27FC236}">
                    <a16:creationId xmlns:a16="http://schemas.microsoft.com/office/drawing/2014/main" id="{F98D3B54-F66F-C74F-93A9-FC76E0D77B65}"/>
                  </a:ext>
                </a:extLst>
              </p:cNvPr>
              <p:cNvSpPr/>
              <p:nvPr/>
            </p:nvSpPr>
            <p:spPr>
              <a:xfrm>
                <a:off x="3485981" y="1980310"/>
                <a:ext cx="1664879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kern="0" spc="15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Arial" panose="020B0604020202090204"/>
                            </a:rPr>
                          </m:ctrlPr>
                        </m:sSubPr>
                        <m:e>
                          <m:r>
                            <a:rPr lang="en-US" altLang="zh-CN" b="0" i="1" kern="0" spc="15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Arial" panose="020B0604020202090204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kern="0" spc="15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Arial" panose="020B0604020202090204"/>
                            </a:rPr>
                            <m:t>neighbor</m:t>
                          </m:r>
                        </m:sub>
                      </m:sSub>
                      <m:r>
                        <a:rPr lang="en-US" altLang="zh-CN" i="1" kern="0" spc="15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sym typeface="Arial" panose="020B0604020202090204"/>
                        </a:rPr>
                        <m:t>×</m:t>
                      </m:r>
                      <m:r>
                        <a:rPr lang="en-US" altLang="zh-CN" b="0" i="1" kern="0" spc="15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sym typeface="Arial" panose="020B0604020202090204"/>
                        </a:rPr>
                        <m:t>4</m:t>
                      </m:r>
                    </m:oMath>
                  </m:oMathPara>
                </a14:m>
                <a:endParaRPr lang="zh-CN" altLang="en-US" kern="0" spc="15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90204"/>
                </a:endParaRPr>
              </a:p>
            </p:txBody>
          </p:sp>
        </mc:Choice>
        <mc:Fallback xmlns="">
          <p:sp>
            <p:nvSpPr>
              <p:cNvPr id="17" name="矩形 25">
                <a:extLst>
                  <a:ext uri="{FF2B5EF4-FFF2-40B4-BE49-F238E27FC236}">
                    <a16:creationId xmlns:a16="http://schemas.microsoft.com/office/drawing/2014/main" id="{F98D3B54-F66F-C74F-93A9-FC76E0D77B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981" y="1980310"/>
                <a:ext cx="1664879" cy="391902"/>
              </a:xfrm>
              <a:prstGeom prst="rect">
                <a:avLst/>
              </a:prstGeom>
              <a:blipFill>
                <a:blip r:embed="rId9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10CB95F-42C8-E64C-AB62-CD6E89D32A3A}"/>
              </a:ext>
            </a:extLst>
          </p:cNvPr>
          <p:cNvSpPr/>
          <p:nvPr/>
        </p:nvSpPr>
        <p:spPr>
          <a:xfrm>
            <a:off x="1066234" y="1524277"/>
            <a:ext cx="4700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</a:t>
            </a: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environmental matrix</a:t>
            </a:r>
          </a:p>
        </p:txBody>
      </p:sp>
    </p:spTree>
    <p:extLst>
      <p:ext uri="{BB962C8B-B14F-4D97-AF65-F5344CB8AC3E}">
        <p14:creationId xmlns:p14="http://schemas.microsoft.com/office/powerpoint/2010/main" val="2869451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12D2B-A2E4-AF46-AC5D-FCBF1433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Network Structure of the Model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F944A-727C-0A4F-A34E-151081713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Embedding network:</a:t>
            </a:r>
          </a:p>
          <a:p>
            <a:pPr marL="0" indent="0">
              <a:buNone/>
            </a:pP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D303E-83EA-9641-9099-18F68A214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C6873D-7D08-2A41-890F-82FDCC26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8</a:t>
            </a:fld>
            <a:endParaRPr lang="en-CN"/>
          </a:p>
        </p:txBody>
      </p:sp>
      <p:pic>
        <p:nvPicPr>
          <p:cNvPr id="6" name="图片 7">
            <a:extLst>
              <a:ext uri="{FF2B5EF4-FFF2-40B4-BE49-F238E27FC236}">
                <a16:creationId xmlns:a16="http://schemas.microsoft.com/office/drawing/2014/main" id="{9A862324-5B19-404F-BA8B-E9D6D4922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75" y="2492866"/>
            <a:ext cx="6059728" cy="2069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25">
                <a:extLst>
                  <a:ext uri="{FF2B5EF4-FFF2-40B4-BE49-F238E27FC236}">
                    <a16:creationId xmlns:a16="http://schemas.microsoft.com/office/drawing/2014/main" id="{302D201F-3A7C-864B-9400-BE9A94520736}"/>
                  </a:ext>
                </a:extLst>
              </p:cNvPr>
              <p:cNvSpPr/>
              <p:nvPr/>
            </p:nvSpPr>
            <p:spPr>
              <a:xfrm>
                <a:off x="838200" y="2076528"/>
                <a:ext cx="3081421" cy="3954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kern="0" spc="15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Arial" panose="020B0604020202090204"/>
                          </a:rPr>
                        </m:ctrlPr>
                      </m:sSubPr>
                      <m:e>
                        <m:r>
                          <a:rPr lang="en-US" altLang="zh-CN" b="0" i="1" kern="0" spc="15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Arial" panose="020B0604020202090204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kern="0" spc="15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Arial" panose="020B0604020202090204"/>
                          </a:rPr>
                          <m:t>neighbor</m:t>
                        </m:r>
                      </m:sub>
                    </m:sSub>
                    <m:r>
                      <a:rPr lang="en-US" altLang="zh-CN" i="1" kern="0" spc="1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sym typeface="Arial" panose="020B0604020202090204"/>
                      </a:rPr>
                      <m:t>×</m:t>
                    </m:r>
                    <m:r>
                      <a:rPr lang="en-US" altLang="zh-CN" b="0" i="1" kern="0" spc="15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sym typeface="Arial" panose="020B0604020202090204"/>
                      </a:rPr>
                      <m:t>1</m:t>
                    </m:r>
                  </m:oMath>
                </a14:m>
                <a:r>
                  <a:rPr lang="en-US" altLang="zh-CN" kern="0" spc="150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Arial" panose="020B0604020202090204"/>
                  </a:rPr>
                  <a:t> </a:t>
                </a:r>
                <a:r>
                  <a:rPr lang="en-US" altLang="zh-CN" kern="0" spc="15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  <a:sym typeface="Arial" panose="020B0604020202090204"/>
                  </a:rPr>
                  <a:t>single values</a:t>
                </a:r>
                <a:endParaRPr lang="zh-CN" altLang="en-US" kern="0" spc="15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Arial" panose="020B0604020202090204"/>
                </a:endParaRPr>
              </a:p>
            </p:txBody>
          </p:sp>
        </mc:Choice>
        <mc:Fallback xmlns="">
          <p:sp>
            <p:nvSpPr>
              <p:cNvPr id="7" name="矩形 25">
                <a:extLst>
                  <a:ext uri="{FF2B5EF4-FFF2-40B4-BE49-F238E27FC236}">
                    <a16:creationId xmlns:a16="http://schemas.microsoft.com/office/drawing/2014/main" id="{302D201F-3A7C-864B-9400-BE9A945207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76528"/>
                <a:ext cx="3081421" cy="395493"/>
              </a:xfrm>
              <a:prstGeom prst="rect">
                <a:avLst/>
              </a:prstGeom>
              <a:blipFill>
                <a:blip r:embed="rId3"/>
                <a:stretch>
                  <a:fillRect t="-6250" r="-823" b="-156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D21D5D-8812-D846-AA78-E5EE211E20C2}"/>
                  </a:ext>
                </a:extLst>
              </p:cNvPr>
              <p:cNvSpPr/>
              <p:nvPr/>
            </p:nvSpPr>
            <p:spPr>
              <a:xfrm>
                <a:off x="4284259" y="2079265"/>
                <a:ext cx="2452979" cy="3954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kern="0" spc="15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Arial" panose="020B0604020202090204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0" i="1" kern="0" spc="15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sym typeface="Arial" panose="020B0604020202090204"/>
                              </a:rPr>
                            </m:ctrlPr>
                          </m:sSubPr>
                          <m:e>
                            <m:r>
                              <a:rPr lang="en-US" altLang="zh-CN" b="0" i="1" kern="0" spc="15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sym typeface="Arial" panose="020B0604020202090204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b="0" i="0" kern="0" spc="15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charset="-122"/>
                                <a:sym typeface="Arial" panose="020B0604020202090204"/>
                              </a:rPr>
                              <m:t>neighbor</m:t>
                            </m:r>
                          </m:sub>
                        </m:sSub>
                        <m:r>
                          <a:rPr lang="en-US" altLang="zh-CN" i="1" kern="0" spc="1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Arial" panose="020B0604020202090204"/>
                          </a:rPr>
                          <m:t>×</m:t>
                        </m:r>
                        <m:r>
                          <a:rPr lang="en-US" altLang="zh-CN" b="0" i="1" kern="0" spc="15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Arial" panose="020B0604020202090204"/>
                          </a:rPr>
                          <m:t>𝑀</m:t>
                        </m:r>
                      </m:e>
                      <m:sub>
                        <m:r>
                          <a:rPr lang="en-US" altLang="zh-CN" b="0" i="0" kern="0" spc="15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sym typeface="Arial" panose="020B0604020202090204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outputs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D21D5D-8812-D846-AA78-E5EE211E2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259" y="2079265"/>
                <a:ext cx="2452979" cy="395493"/>
              </a:xfrm>
              <a:prstGeom prst="rect">
                <a:avLst/>
              </a:prstGeom>
              <a:blipFill>
                <a:blip r:embed="rId4"/>
                <a:stretch>
                  <a:fillRect t="-6250" r="-1031" b="-156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7230106-9FF8-C94D-BD08-AE5D9911CCD6}"/>
              </a:ext>
            </a:extLst>
          </p:cNvPr>
          <p:cNvGrpSpPr/>
          <p:nvPr/>
        </p:nvGrpSpPr>
        <p:grpSpPr>
          <a:xfrm>
            <a:off x="2209800" y="4612665"/>
            <a:ext cx="7645884" cy="1736416"/>
            <a:chOff x="3444398" y="4513647"/>
            <a:chExt cx="7645884" cy="17364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C0804F6-F753-9D49-9C57-E97A600D3293}"/>
                    </a:ext>
                  </a:extLst>
                </p:cNvPr>
                <p:cNvSpPr txBox="1"/>
                <p:nvPr/>
              </p:nvSpPr>
              <p:spPr>
                <a:xfrm>
                  <a:off x="7395882" y="4513647"/>
                  <a:ext cx="1027717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C0804F6-F753-9D49-9C57-E97A600D32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5882" y="4513647"/>
                  <a:ext cx="1027717" cy="299313"/>
                </a:xfrm>
                <a:prstGeom prst="rect">
                  <a:avLst/>
                </a:prstGeom>
                <a:blipFill>
                  <a:blip r:embed="rId5"/>
                  <a:stretch>
                    <a:fillRect l="-4938" t="-4167" r="-8642" b="-2916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C8EEF15-FF6B-9947-8D53-F16B2B1550BD}"/>
                    </a:ext>
                  </a:extLst>
                </p:cNvPr>
                <p:cNvSpPr txBox="1"/>
                <p:nvPr/>
              </p:nvSpPr>
              <p:spPr>
                <a:xfrm>
                  <a:off x="3444398" y="5169890"/>
                  <a:ext cx="594202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C8EEF15-FF6B-9947-8D53-F16B2B155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4398" y="5169890"/>
                  <a:ext cx="594202" cy="299313"/>
                </a:xfrm>
                <a:prstGeom prst="rect">
                  <a:avLst/>
                </a:prstGeom>
                <a:blipFill>
                  <a:blip r:embed="rId6"/>
                  <a:stretch>
                    <a:fillRect l="-6383" r="-14894" b="-24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BD530CD-9989-6046-BA5C-7677FA6A717B}"/>
                    </a:ext>
                  </a:extLst>
                </p:cNvPr>
                <p:cNvSpPr txBox="1"/>
                <p:nvPr/>
              </p:nvSpPr>
              <p:spPr>
                <a:xfrm>
                  <a:off x="7395882" y="4870577"/>
                  <a:ext cx="1033040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BD530CD-9989-6046-BA5C-7677FA6A71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5882" y="4870577"/>
                  <a:ext cx="1033040" cy="299313"/>
                </a:xfrm>
                <a:prstGeom prst="rect">
                  <a:avLst/>
                </a:prstGeom>
                <a:blipFill>
                  <a:blip r:embed="rId7"/>
                  <a:stretch>
                    <a:fillRect l="-4878" t="-4167" r="-7317" b="-2916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A980914-0E27-F14B-BD0B-D7936B305D40}"/>
                    </a:ext>
                  </a:extLst>
                </p:cNvPr>
                <p:cNvSpPr txBox="1"/>
                <p:nvPr/>
              </p:nvSpPr>
              <p:spPr>
                <a:xfrm>
                  <a:off x="7398751" y="5227507"/>
                  <a:ext cx="1033040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A980914-0E27-F14B-BD0B-D7936B305D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8751" y="5227507"/>
                  <a:ext cx="1033040" cy="299313"/>
                </a:xfrm>
                <a:prstGeom prst="rect">
                  <a:avLst/>
                </a:prstGeom>
                <a:blipFill>
                  <a:blip r:embed="rId8"/>
                  <a:stretch>
                    <a:fillRect l="-4878" r="-8537" b="-24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8803AE7-96C8-A247-9C4C-233BBD6355F0}"/>
                    </a:ext>
                  </a:extLst>
                </p:cNvPr>
                <p:cNvSpPr txBox="1"/>
                <p:nvPr/>
              </p:nvSpPr>
              <p:spPr>
                <a:xfrm>
                  <a:off x="7395882" y="5949275"/>
                  <a:ext cx="1162433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8803AE7-96C8-A247-9C4C-233BBD6355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5882" y="5949275"/>
                  <a:ext cx="1162433" cy="300788"/>
                </a:xfrm>
                <a:prstGeom prst="rect">
                  <a:avLst/>
                </a:prstGeom>
                <a:blipFill>
                  <a:blip r:embed="rId9"/>
                  <a:stretch>
                    <a:fillRect l="-4348" t="-4000" r="-6522" b="-20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CD0A500-12C5-1949-9D37-9D4D2CE3CA52}"/>
                </a:ext>
              </a:extLst>
            </p:cNvPr>
            <p:cNvCxnSpPr>
              <a:cxnSpLocks/>
            </p:cNvCxnSpPr>
            <p:nvPr/>
          </p:nvCxnSpPr>
          <p:spPr>
            <a:xfrm>
              <a:off x="4233582" y="5349388"/>
              <a:ext cx="30303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C211257-2D30-6E47-8491-E2E1186ECE93}"/>
                    </a:ext>
                  </a:extLst>
                </p:cNvPr>
                <p:cNvSpPr txBox="1"/>
                <p:nvPr/>
              </p:nvSpPr>
              <p:spPr>
                <a:xfrm>
                  <a:off x="7771259" y="5584437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C211257-2D30-6E47-8491-E2E1186EC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1259" y="5584437"/>
                  <a:ext cx="12503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7273" r="-27273" b="-4348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84422B-8C23-BB44-9447-0C8709ED4AB2}"/>
                </a:ext>
              </a:extLst>
            </p:cNvPr>
            <p:cNvSpPr txBox="1"/>
            <p:nvPr/>
          </p:nvSpPr>
          <p:spPr>
            <a:xfrm>
              <a:off x="4379315" y="4879361"/>
              <a:ext cx="2675849" cy="88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 embedding network with trainable parameters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48438F7-B5FB-A546-9250-9F6A97D0C78D}"/>
                    </a:ext>
                  </a:extLst>
                </p:cNvPr>
                <p:cNvSpPr txBox="1"/>
                <p:nvPr/>
              </p:nvSpPr>
              <p:spPr>
                <a:xfrm>
                  <a:off x="9063317" y="5223660"/>
                  <a:ext cx="2026965" cy="3031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neighbor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48438F7-B5FB-A546-9250-9F6A97D0C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3317" y="5223660"/>
                  <a:ext cx="2026965" cy="303160"/>
                </a:xfrm>
                <a:prstGeom prst="rect">
                  <a:avLst/>
                </a:prstGeom>
                <a:blipFill>
                  <a:blip r:embed="rId11"/>
                  <a:stretch>
                    <a:fillRect l="-3106" r="-1242" b="-20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图片 2">
            <a:extLst>
              <a:ext uri="{FF2B5EF4-FFF2-40B4-BE49-F238E27FC236}">
                <a16:creationId xmlns:a16="http://schemas.microsoft.com/office/drawing/2014/main" id="{CE59A9D0-4D4F-D144-B327-F2538E7AAA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105" y="273666"/>
            <a:ext cx="2133497" cy="1334700"/>
          </a:xfrm>
          <a:prstGeom prst="rect">
            <a:avLst/>
          </a:prstGeom>
        </p:spPr>
      </p:pic>
      <p:pic>
        <p:nvPicPr>
          <p:cNvPr id="23" name="图片 5">
            <a:extLst>
              <a:ext uri="{FF2B5EF4-FFF2-40B4-BE49-F238E27FC236}">
                <a16:creationId xmlns:a16="http://schemas.microsoft.com/office/drawing/2014/main" id="{16CB67A6-0513-444D-9554-AB7ACD2FE7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77" y="1740020"/>
            <a:ext cx="3527335" cy="156283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77F09F4-426D-B542-8442-6B4AFB3CDCA6}"/>
              </a:ext>
            </a:extLst>
          </p:cNvPr>
          <p:cNvSpPr/>
          <p:nvPr/>
        </p:nvSpPr>
        <p:spPr>
          <a:xfrm>
            <a:off x="1046416" y="1551339"/>
            <a:ext cx="59308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Weighting function </a:t>
            </a: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embedding matrix</a:t>
            </a:r>
          </a:p>
        </p:txBody>
      </p:sp>
    </p:spTree>
    <p:extLst>
      <p:ext uri="{BB962C8B-B14F-4D97-AF65-F5344CB8AC3E}">
        <p14:creationId xmlns:p14="http://schemas.microsoft.com/office/powerpoint/2010/main" val="476303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1789D-FAF3-D241-827A-54EEE14F7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Network Structure of the Model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200CD-674D-9F48-95B8-B232FC023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Matrix multiplication:</a:t>
            </a:r>
          </a:p>
          <a:p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EE790-427F-7F41-8071-C03AFD879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11/18/2021</a:t>
            </a:r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E5FCF-C2DF-F743-BC5C-1B06AE40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BBE62-CCC2-A542-BE7D-E1F6B217639A}" type="slidenum">
              <a:rPr lang="en-CN" smtClean="0"/>
              <a:t>9</a:t>
            </a:fld>
            <a:endParaRPr lang="en-CN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EBD2FC7A-447A-5A47-BB8E-DFC6ED15A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40"/>
          <a:stretch/>
        </p:blipFill>
        <p:spPr>
          <a:xfrm>
            <a:off x="582706" y="3346156"/>
            <a:ext cx="8027894" cy="2094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22838C5-6CFA-C148-9CAB-E972EDE74C68}"/>
                  </a:ext>
                </a:extLst>
              </p:cNvPr>
              <p:cNvSpPr/>
              <p:nvPr/>
            </p:nvSpPr>
            <p:spPr>
              <a:xfrm>
                <a:off x="1325551" y="1926715"/>
                <a:ext cx="1768497" cy="3954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kern="0" spc="15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Arial" panose="020B0604020202090204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0" i="1" kern="0" spc="15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Arial" panose="020B0604020202090204"/>
                                </a:rPr>
                              </m:ctrlPr>
                            </m:sSubPr>
                            <m:e>
                              <m:r>
                                <a:rPr lang="en-US" altLang="zh-CN" b="0" i="1" kern="0" spc="15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Arial" panose="020B0604020202090204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kern="0" spc="15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Arial" panose="020B0604020202090204"/>
                                </a:rPr>
                                <m:t>neighbor</m:t>
                              </m:r>
                            </m:sub>
                          </m:sSub>
                          <m:r>
                            <a:rPr lang="en-US" altLang="zh-CN" i="1" kern="0" spc="15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Arial" panose="020B0604020202090204"/>
                            </a:rPr>
                            <m:t>×</m:t>
                          </m:r>
                          <m:r>
                            <a:rPr lang="en-US" altLang="zh-CN" b="0" i="1" kern="0" spc="15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Arial" panose="020B0604020202090204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0" kern="0" spc="15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Arial" panose="020B0604020202090204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22838C5-6CFA-C148-9CAB-E972EDE74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551" y="1926715"/>
                <a:ext cx="1768497" cy="395493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0EABA5-4797-4C4E-829D-D4A78684DCC1}"/>
                  </a:ext>
                </a:extLst>
              </p:cNvPr>
              <p:cNvSpPr/>
              <p:nvPr/>
            </p:nvSpPr>
            <p:spPr>
              <a:xfrm>
                <a:off x="4061825" y="1949818"/>
                <a:ext cx="10650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kern="0" spc="15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Arial" panose="020B0604020202090204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0" i="1" kern="0" spc="15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Arial" panose="020B0604020202090204"/>
                                </a:rPr>
                              </m:ctrlPr>
                            </m:sSubPr>
                            <m:e>
                              <m:r>
                                <a:rPr lang="en-US" altLang="zh-CN" b="0" i="1" kern="0" spc="15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Arial" panose="020B0604020202090204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b="0" i="1" kern="0" spc="15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sym typeface="Arial" panose="020B0604020202090204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kern="0" spc="15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Arial" panose="020B0604020202090204"/>
                            </a:rPr>
                            <m:t>×</m:t>
                          </m:r>
                          <m:r>
                            <a:rPr lang="en-US" altLang="zh-CN" b="0" i="1" kern="0" spc="15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Arial" panose="020B0604020202090204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0" kern="0" spc="15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sym typeface="Arial" panose="020B0604020202090204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0EABA5-4797-4C4E-829D-D4A78684DC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825" y="1949818"/>
                <a:ext cx="106509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F6CE5B-2BB2-EB40-BFAE-E1C461DF2020}"/>
                  </a:ext>
                </a:extLst>
              </p:cNvPr>
              <p:cNvSpPr txBox="1"/>
              <p:nvPr/>
            </p:nvSpPr>
            <p:spPr>
              <a:xfrm>
                <a:off x="1919671" y="2932754"/>
                <a:ext cx="3130729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first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columns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F6CE5B-2BB2-EB40-BFAE-E1C461DF2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671" y="2932754"/>
                <a:ext cx="3130729" cy="285912"/>
              </a:xfrm>
              <a:prstGeom prst="rect">
                <a:avLst/>
              </a:prstGeom>
              <a:blipFill>
                <a:blip r:embed="rId6"/>
                <a:stretch>
                  <a:fillRect l="-2834" t="-16667" r="-810" b="-41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2">
            <a:extLst>
              <a:ext uri="{FF2B5EF4-FFF2-40B4-BE49-F238E27FC236}">
                <a16:creationId xmlns:a16="http://schemas.microsoft.com/office/drawing/2014/main" id="{DB28F253-BB9D-7545-A668-F3B2E8AB9A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105" y="273666"/>
            <a:ext cx="2133497" cy="1334700"/>
          </a:xfrm>
          <a:prstGeom prst="rect">
            <a:avLst/>
          </a:prstGeom>
        </p:spPr>
      </p:pic>
      <p:pic>
        <p:nvPicPr>
          <p:cNvPr id="14" name="图片 5">
            <a:extLst>
              <a:ext uri="{FF2B5EF4-FFF2-40B4-BE49-F238E27FC236}">
                <a16:creationId xmlns:a16="http://schemas.microsoft.com/office/drawing/2014/main" id="{B760268A-1B92-8047-BBF5-CDDCA8DB1C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77" y="1740020"/>
            <a:ext cx="3527335" cy="156283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9188B72-DCA2-EE4D-8C7C-065C32AD83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03" y="5910279"/>
            <a:ext cx="7192994" cy="5421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478A7D-FC48-4648-AB93-6E8BD27F4E13}"/>
              </a:ext>
            </a:extLst>
          </p:cNvPr>
          <p:cNvSpPr txBox="1"/>
          <p:nvPr/>
        </p:nvSpPr>
        <p:spPr>
          <a:xfrm>
            <a:off x="1112848" y="5619999"/>
            <a:ext cx="20454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Rotational invariance: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18459A-A665-024C-9A46-F67D1F3A92B9}"/>
              </a:ext>
            </a:extLst>
          </p:cNvPr>
          <p:cNvSpPr/>
          <p:nvPr/>
        </p:nvSpPr>
        <p:spPr>
          <a:xfrm>
            <a:off x="1112848" y="1490568"/>
            <a:ext cx="4181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matrix </a:t>
            </a:r>
            <a:r>
              <a:rPr lang="en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descriptor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F2E51E-039E-E84B-8570-DD7424B9CA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1109" y="2310656"/>
            <a:ext cx="3740580" cy="59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01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952</Words>
  <Application>Microsoft Macintosh PowerPoint</Application>
  <PresentationFormat>Widescreen</PresentationFormat>
  <Paragraphs>165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微软雅黑</vt:lpstr>
      <vt:lpstr>Arial</vt:lpstr>
      <vt:lpstr>Calibri</vt:lpstr>
      <vt:lpstr>Cambria Math</vt:lpstr>
      <vt:lpstr>Times New Roman</vt:lpstr>
      <vt:lpstr>Office Theme</vt:lpstr>
      <vt:lpstr>From Deep Potential to DeePMD-kit, to Deepmodeling</vt:lpstr>
      <vt:lpstr>Background and Introduction</vt:lpstr>
      <vt:lpstr>Outline</vt:lpstr>
      <vt:lpstr>The Symmetry-preserving Model</vt:lpstr>
      <vt:lpstr>Preserveing Symmetries Leads to Lower Training Loss</vt:lpstr>
      <vt:lpstr>Model Construction</vt:lpstr>
      <vt:lpstr>Network Structure of the Model (I)</vt:lpstr>
      <vt:lpstr>Network Structure of the Model (II)</vt:lpstr>
      <vt:lpstr>Network Structure of the Model (III)</vt:lpstr>
      <vt:lpstr>Network Structure of the Model (IV)</vt:lpstr>
      <vt:lpstr>Network stucture</vt:lpstr>
      <vt:lpstr>Model Training</vt:lpstr>
      <vt:lpstr>DeePMD-kit</vt:lpstr>
      <vt:lpstr>Input scripts</vt:lpstr>
      <vt:lpstr>Training Input Script</vt:lpstr>
      <vt:lpstr>A Typical Workflow of Using DeePMD-kit</vt:lpstr>
      <vt:lpstr>Other Resources</vt:lpstr>
      <vt:lpstr>DeepModeling Community</vt:lpstr>
      <vt:lpstr>Original Literatures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Deep Potential to DeePMD-kit to Deepmodeling</dc:title>
  <dc:creator>Li Yifan</dc:creator>
  <cp:lastModifiedBy>Li Yifan</cp:lastModifiedBy>
  <cp:revision>99</cp:revision>
  <dcterms:created xsi:type="dcterms:W3CDTF">2021-11-17T19:40:13Z</dcterms:created>
  <dcterms:modified xsi:type="dcterms:W3CDTF">2021-11-18T15:10:43Z</dcterms:modified>
</cp:coreProperties>
</file>